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Lato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h4n6hVbc4x06gQO5oXA4hEz+2H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Light-bold.fntdata"/><Relationship Id="rId30" Type="http://schemas.openxmlformats.org/officeDocument/2006/relationships/font" Target="fonts/LatoLight-regular.fntdata"/><Relationship Id="rId11" Type="http://schemas.openxmlformats.org/officeDocument/2006/relationships/slide" Target="slides/slide6.xml"/><Relationship Id="rId33" Type="http://schemas.openxmlformats.org/officeDocument/2006/relationships/font" Target="fonts/Lato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Lato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rgbClr val="1A1A1A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rgbClr val="1A1A1A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데이터의 축적 및 분석 결과가 고도화될수록 더욱 고품질의 서비스를 제공 가능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sz="1350">
                <a:solidFill>
                  <a:srgbClr val="333333"/>
                </a:solidFill>
                <a:latin typeface="Dotum"/>
                <a:ea typeface="Dotum"/>
                <a:cs typeface="Dotum"/>
                <a:sym typeface="Dotum"/>
              </a:rPr>
              <a:t>컨설팅기업 PwC(프라이스워터하우스쿠퍼스)에 따르면, </a:t>
            </a:r>
            <a:endParaRPr sz="1350">
              <a:solidFill>
                <a:srgbClr val="333333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50">
                <a:solidFill>
                  <a:srgbClr val="333333"/>
                </a:solidFill>
                <a:latin typeface="Dotum"/>
                <a:ea typeface="Dotum"/>
                <a:cs typeface="Dotum"/>
                <a:sym typeface="Dotum"/>
              </a:rPr>
              <a:t>메타버스 시장 2027년까지 47.2%로 성장률을 기록하며 초고속 성장세를 이어갈 것으로 전망된다.</a:t>
            </a:r>
            <a:endParaRPr sz="1350">
              <a:solidFill>
                <a:srgbClr val="333333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sz="1350">
                <a:solidFill>
                  <a:srgbClr val="333333"/>
                </a:solidFill>
                <a:latin typeface="Dotum"/>
                <a:ea typeface="Dotum"/>
                <a:cs typeface="Dotum"/>
                <a:sym typeface="Dotum"/>
              </a:rPr>
              <a:t>AR·VR시장은 2019년 464억달러(약 52조원)에서 2025년 4764억달러(약 540조원), 2030년 1조5000억달러(약 1700조원)로 성장할 전망이다.</a:t>
            </a:r>
            <a:endParaRPr sz="1350">
              <a:solidFill>
                <a:srgbClr val="333333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50">
              <a:solidFill>
                <a:srgbClr val="333333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50">
              <a:solidFill>
                <a:srgbClr val="333333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" sz="1000">
                <a:solidFill>
                  <a:schemeClr val="dk1"/>
                </a:solidFill>
              </a:rPr>
              <a:t>현 화재 대응 시스템 체계와 훈련 방식에 대해 생각해 보았습니다.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18"/>
          <p:cNvPicPr preferRelativeResize="0"/>
          <p:nvPr/>
        </p:nvPicPr>
        <p:blipFill rotWithShape="1">
          <a:blip r:embed="rId2">
            <a:alphaModFix/>
          </a:blip>
          <a:srcRect b="23590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2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15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1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" name="Google Shape;18;p18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기밀</a:t>
            </a:r>
            <a:endParaRPr b="1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18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ko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회사 이름</a:t>
            </a:r>
            <a:r>
              <a:rPr b="0" i="0" lang="ko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용으로 맞춤설정됨</a:t>
            </a:r>
            <a:endParaRPr b="0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18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버전 1.0</a:t>
            </a:r>
            <a:endParaRPr b="1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7" name="Google Shape;107;p27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27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p27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27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5" name="Google Shape;115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1" name="Google Shape;121;p28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28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28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28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2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7" name="Google Shape;127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2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1" name="Google Shape;131;p29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29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29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29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8" name="Google Shape;138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3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2" name="Google Shape;142;p3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4" name="Google Shape;144;p30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p30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30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30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50" name="Google Shape;150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1" name="Google Shape;151;p31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31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31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" name="Google Shape;154;p31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57" name="Google Shape;157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32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32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2" name="Google Shape;162;p32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" name="Google Shape;163;p32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" name="Google Shape;164;p32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" name="Google Shape;165;p32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8" name="Google Shape;168;p33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33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33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33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" name="Google Shape;23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4" name="Google Shape;24;p19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기밀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" name="Google Shape;25;p19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ko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회사 이름</a:t>
            </a:r>
            <a:r>
              <a:rPr b="0" i="0" lang="ko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용으로 맞춤설정됨</a:t>
            </a:r>
            <a:endParaRPr b="0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26;p19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ko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버전 1.0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Google Shape;29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0" name="Google Shape;30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5" name="Google Shape;35;p20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20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" name="Google Shape;37;p20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" name="Google Shape;38;p20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1" name="Google Shape;41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5" name="Google Shape;45;p21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" name="Google Shape;46;p21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" name="Google Shape;47;p21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" name="Google Shape;48;p21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50" name="Google Shape;50;p22"/>
          <p:cNvPicPr preferRelativeResize="0"/>
          <p:nvPr/>
        </p:nvPicPr>
        <p:blipFill rotWithShape="1">
          <a:blip r:embed="rId2">
            <a:alphaModFix/>
          </a:blip>
          <a:srcRect b="11970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3" name="Google Shape;53;p22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" name="Google Shape;54;p22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" name="Google Shape;55;p22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22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22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60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2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6" name="Google Shape;66;p23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23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23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23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" name="Google Shape;72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3" name="Google Shape;73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7" name="Google Shape;77;p24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" name="Google Shape;78;p24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24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24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82" name="Google Shape;82;p25"/>
          <p:cNvPicPr preferRelativeResize="0"/>
          <p:nvPr/>
        </p:nvPicPr>
        <p:blipFill rotWithShape="1">
          <a:blip r:embed="rId2">
            <a:alphaModFix/>
          </a:blip>
          <a:srcRect b="23590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5" name="Google Shape;85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2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Google Shape;88;p2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0" name="Google Shape;90;p25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25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" name="Google Shape;92;p25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25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6" name="Google Shape;96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0" name="Google Shape;100;p26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26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6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" name="Google Shape;103;p26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15.png"/><Relationship Id="rId5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5.jpg"/><Relationship Id="rId5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17800"/>
            <a:ext cx="9144001" cy="462661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"/>
          <p:cNvSpPr txBox="1"/>
          <p:nvPr>
            <p:ph type="ctrTitle"/>
          </p:nvPr>
        </p:nvSpPr>
        <p:spPr>
          <a:xfrm>
            <a:off x="296400" y="1140100"/>
            <a:ext cx="8551200" cy="1664700"/>
          </a:xfrm>
          <a:prstGeom prst="rect">
            <a:avLst/>
          </a:prstGeom>
          <a:solidFill>
            <a:srgbClr val="ED3021">
              <a:alpha val="26274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7273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불이야!</a:t>
            </a:r>
            <a:endParaRPr sz="3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"/>
          <p:cNvSpPr txBox="1"/>
          <p:nvPr/>
        </p:nvSpPr>
        <p:spPr>
          <a:xfrm>
            <a:off x="729563" y="2263594"/>
            <a:ext cx="4890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화재 조기 감지, 대응 안내 및 가상 훈련 콘텐츠 제공 서비스</a:t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79" name="Google Shape;179;p1"/>
          <p:cNvGrpSpPr/>
          <p:nvPr/>
        </p:nvGrpSpPr>
        <p:grpSpPr>
          <a:xfrm>
            <a:off x="0" y="0"/>
            <a:ext cx="9020925" cy="514800"/>
            <a:chOff x="0" y="0"/>
            <a:chExt cx="9020925" cy="514800"/>
          </a:xfrm>
        </p:grpSpPr>
        <p:sp>
          <p:nvSpPr>
            <p:cNvPr id="180" name="Google Shape;180;p1"/>
            <p:cNvSpPr txBox="1"/>
            <p:nvPr/>
          </p:nvSpPr>
          <p:spPr>
            <a:xfrm>
              <a:off x="1305825" y="124650"/>
              <a:ext cx="77151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ko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광주인공지능사관학교 AI모델링Track 사물지능 강성원팀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"/>
            <p:cNvSpPr txBox="1"/>
            <p:nvPr/>
          </p:nvSpPr>
          <p:spPr>
            <a:xfrm>
              <a:off x="0" y="0"/>
              <a:ext cx="1036800" cy="5148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t" bIns="54000" lIns="54000" spcFirstLastPara="1" rIns="54000" wrap="square" tIns="5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ko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인공지능 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ko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학습용 데이터 구축 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ko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해커톤 대회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0"/>
          <p:cNvPicPr preferRelativeResize="0"/>
          <p:nvPr/>
        </p:nvPicPr>
        <p:blipFill rotWithShape="1">
          <a:blip r:embed="rId3">
            <a:alphaModFix/>
          </a:blip>
          <a:srcRect b="16028" l="5560" r="6726" t="23232"/>
          <a:stretch/>
        </p:blipFill>
        <p:spPr>
          <a:xfrm>
            <a:off x="6553150" y="1112975"/>
            <a:ext cx="2521051" cy="1397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377176"/>
            <a:ext cx="3369100" cy="176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아이템 소개</a:t>
            </a: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>
            <p:ph idx="1" type="body"/>
          </p:nvPr>
        </p:nvSpPr>
        <p:spPr>
          <a:xfrm>
            <a:off x="1847699" y="2149975"/>
            <a:ext cx="3243109" cy="2025900"/>
          </a:xfrm>
          <a:prstGeom prst="rect">
            <a:avLst/>
          </a:prstGeom>
          <a:solidFill>
            <a:srgbClr val="FFFFFF">
              <a:alpha val="62745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ko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메타버스 화재 대응 훈련 콘텐츠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일반인을 위한 화재 대피 훈련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소방관을 위한 화재 진압, 구조 훈련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화재 시뮬레이션용, 데이터를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</a:pPr>
            <a:r>
              <a:rPr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고객 건물의 최신 상태로 갱신 및 관리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0"/>
          <p:cNvSpPr/>
          <p:nvPr/>
        </p:nvSpPr>
        <p:spPr>
          <a:xfrm>
            <a:off x="5064682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0"/>
          <p:cNvSpPr txBox="1"/>
          <p:nvPr>
            <p:ph idx="1" type="body"/>
          </p:nvPr>
        </p:nvSpPr>
        <p:spPr>
          <a:xfrm>
            <a:off x="5512526" y="2149975"/>
            <a:ext cx="3631474" cy="2251500"/>
          </a:xfrm>
          <a:prstGeom prst="rect">
            <a:avLst/>
          </a:prstGeom>
          <a:solidFill>
            <a:srgbClr val="FFFFFF">
              <a:alpha val="62745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ko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화재 감지 및 대응 안내 서비스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화재 발생 여부 및 발화점 위치를 조기 탐지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일반인을 위한 피난 경로 안내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소방관을 위한 화재 진압, 구조 경로 안내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" name="Google Shape;270;p10"/>
          <p:cNvGrpSpPr/>
          <p:nvPr/>
        </p:nvGrpSpPr>
        <p:grpSpPr>
          <a:xfrm>
            <a:off x="2316480" y="3289651"/>
            <a:ext cx="6627223" cy="886224"/>
            <a:chOff x="2316480" y="3289651"/>
            <a:chExt cx="6627223" cy="886224"/>
          </a:xfrm>
        </p:grpSpPr>
        <p:sp>
          <p:nvSpPr>
            <p:cNvPr id="271" name="Google Shape;271;p10"/>
            <p:cNvSpPr/>
            <p:nvPr/>
          </p:nvSpPr>
          <p:spPr>
            <a:xfrm>
              <a:off x="2316480" y="3709851"/>
              <a:ext cx="2612571" cy="466024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2" name="Google Shape;272;p10"/>
            <p:cNvCxnSpPr/>
            <p:nvPr/>
          </p:nvCxnSpPr>
          <p:spPr>
            <a:xfrm flipH="1" rot="10800000">
              <a:off x="4929051" y="3596640"/>
              <a:ext cx="1036320" cy="374469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73" name="Google Shape;273;p10"/>
            <p:cNvSpPr/>
            <p:nvPr/>
          </p:nvSpPr>
          <p:spPr>
            <a:xfrm>
              <a:off x="5965371" y="3289651"/>
              <a:ext cx="2978332" cy="681458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1"/>
          <p:cNvPicPr preferRelativeResize="0"/>
          <p:nvPr/>
        </p:nvPicPr>
        <p:blipFill rotWithShape="1">
          <a:blip r:embed="rId3">
            <a:alphaModFix/>
          </a:blip>
          <a:srcRect b="16028" l="5560" r="6726" t="23232"/>
          <a:stretch/>
        </p:blipFill>
        <p:spPr>
          <a:xfrm>
            <a:off x="6553150" y="1112975"/>
            <a:ext cx="2521051" cy="139749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해결할 문제</a:t>
            </a: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4903577" y="216745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1"/>
          <p:cNvSpPr txBox="1"/>
          <p:nvPr>
            <p:ph idx="1" type="body"/>
          </p:nvPr>
        </p:nvSpPr>
        <p:spPr>
          <a:xfrm>
            <a:off x="5357269" y="1993179"/>
            <a:ext cx="3088200" cy="1051800"/>
          </a:xfrm>
          <a:prstGeom prst="rect">
            <a:avLst/>
          </a:prstGeom>
          <a:solidFill>
            <a:schemeClr val="lt1">
              <a:alpha val="51764"/>
            </a:scheme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ko" sz="1700"/>
              <a:t>화재 발생 감지 및 발화점 위치 파악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700"/>
          </a:p>
        </p:txBody>
      </p:sp>
      <p:sp>
        <p:nvSpPr>
          <p:cNvPr id="282" name="Google Shape;282;p11"/>
          <p:cNvSpPr/>
          <p:nvPr/>
        </p:nvSpPr>
        <p:spPr>
          <a:xfrm>
            <a:off x="4903577" y="3047019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1"/>
          <p:cNvSpPr txBox="1"/>
          <p:nvPr>
            <p:ph idx="1" type="body"/>
          </p:nvPr>
        </p:nvSpPr>
        <p:spPr>
          <a:xfrm>
            <a:off x="5357268" y="2876818"/>
            <a:ext cx="32430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ko" sz="1700"/>
              <a:t>건물 구조 및 내부 가연물에 대한 정보를 반영한 위험도 및 피해 결과 분석</a:t>
            </a:r>
            <a:endParaRPr sz="1100"/>
          </a:p>
        </p:txBody>
      </p:sp>
      <p:sp>
        <p:nvSpPr>
          <p:cNvPr id="284" name="Google Shape;284;p11"/>
          <p:cNvSpPr/>
          <p:nvPr/>
        </p:nvSpPr>
        <p:spPr>
          <a:xfrm>
            <a:off x="4903577" y="417594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1"/>
          <p:cNvSpPr txBox="1"/>
          <p:nvPr>
            <p:ph idx="1" type="body"/>
          </p:nvPr>
        </p:nvSpPr>
        <p:spPr>
          <a:xfrm>
            <a:off x="5348868" y="4152920"/>
            <a:ext cx="33123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 sz="1700"/>
              <a:t>화재의 상황에 맞춘 최적의 대피, 화재 진압, 구조 경로 탐색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100"/>
          </a:p>
        </p:txBody>
      </p:sp>
      <p:sp>
        <p:nvSpPr>
          <p:cNvPr id="286" name="Google Shape;286;p11"/>
          <p:cNvSpPr/>
          <p:nvPr/>
        </p:nvSpPr>
        <p:spPr>
          <a:xfrm>
            <a:off x="1054373" y="216745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1"/>
          <p:cNvSpPr txBox="1"/>
          <p:nvPr>
            <p:ph idx="1" type="body"/>
          </p:nvPr>
        </p:nvSpPr>
        <p:spPr>
          <a:xfrm>
            <a:off x="1499664" y="2102310"/>
            <a:ext cx="33594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ko" sz="1700"/>
              <a:t>고객의 건물에서 발생할 수 있는 다양한 화재 시나리오를 메타버스 환경에 구축</a:t>
            </a:r>
            <a:endParaRPr sz="1100"/>
          </a:p>
        </p:txBody>
      </p:sp>
      <p:pic>
        <p:nvPicPr>
          <p:cNvPr id="288" name="Google Shape;28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377176"/>
            <a:ext cx="3369100" cy="176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1"/>
          <p:cNvSpPr txBox="1"/>
          <p:nvPr/>
        </p:nvSpPr>
        <p:spPr>
          <a:xfrm>
            <a:off x="65536" y="3244675"/>
            <a:ext cx="471315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000" u="none" cap="none" strike="noStrike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소방관 행동모션 3D 객체 모델링 데이터</a:t>
            </a:r>
            <a:endParaRPr b="1" i="0" sz="2000" u="none" cap="none" strike="noStrike">
              <a:solidFill>
                <a:schemeClr val="dk2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000" u="none" cap="none" strike="noStrike">
                <a:solidFill>
                  <a:schemeClr val="lt1"/>
                </a:solidFill>
                <a:highlight>
                  <a:srgbClr val="0000FF"/>
                </a:highlight>
                <a:latin typeface="Arial"/>
                <a:ea typeface="Arial"/>
                <a:cs typeface="Arial"/>
                <a:sym typeface="Arial"/>
              </a:rPr>
              <a:t>소방시설.장비 3D 스캐닝 데이터</a:t>
            </a:r>
            <a:endParaRPr b="1" i="0" sz="2000" u="none" cap="none" strike="noStrike">
              <a:solidFill>
                <a:schemeClr val="lt1"/>
              </a:solidFill>
              <a:highlight>
                <a:srgbClr val="0000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000" u="none" cap="none" strike="noStrike">
                <a:solidFill>
                  <a:schemeClr val="lt1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실내</a:t>
            </a:r>
            <a:r>
              <a:rPr b="1" i="0" lang="ko" sz="2000" u="none" cap="none" strike="noStrike">
                <a:solidFill>
                  <a:schemeClr val="lt1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 3D </a:t>
            </a:r>
            <a:r>
              <a:rPr b="1" i="0" lang="ko" sz="2000" u="none" cap="none" strike="noStrike">
                <a:solidFill>
                  <a:schemeClr val="lt1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공간</a:t>
            </a:r>
            <a:r>
              <a:rPr b="1" i="0" lang="ko" sz="2000" u="none" cap="none" strike="noStrike">
                <a:solidFill>
                  <a:schemeClr val="lt1"/>
                </a:solidFill>
                <a:highlight>
                  <a:srgbClr val="FF0000"/>
                </a:highlight>
                <a:latin typeface="Arial"/>
                <a:ea typeface="Arial"/>
                <a:cs typeface="Arial"/>
                <a:sym typeface="Arial"/>
              </a:rPr>
              <a:t> 데이터</a:t>
            </a:r>
            <a:endParaRPr/>
          </a:p>
        </p:txBody>
      </p:sp>
      <p:sp>
        <p:nvSpPr>
          <p:cNvPr id="290" name="Google Shape;290;p11"/>
          <p:cNvSpPr txBox="1"/>
          <p:nvPr/>
        </p:nvSpPr>
        <p:spPr>
          <a:xfrm>
            <a:off x="5205556" y="1527228"/>
            <a:ext cx="3103735" cy="4001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화재 영상 3D 객체 데이터</a:t>
            </a:r>
            <a:endParaRPr/>
          </a:p>
        </p:txBody>
      </p:sp>
      <p:sp>
        <p:nvSpPr>
          <p:cNvPr id="291" name="Google Shape;291;p11"/>
          <p:cNvSpPr/>
          <p:nvPr/>
        </p:nvSpPr>
        <p:spPr>
          <a:xfrm>
            <a:off x="981967" y="2005719"/>
            <a:ext cx="3796719" cy="1160931"/>
          </a:xfrm>
          <a:prstGeom prst="rect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4859064" y="2005719"/>
            <a:ext cx="3796719" cy="288220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>
                <a:solidFill>
                  <a:srgbClr val="000000"/>
                </a:solidFill>
              </a:rPr>
              <a:t>프로세스 </a:t>
            </a:r>
            <a:r>
              <a:rPr lang="ko" sz="2000">
                <a:solidFill>
                  <a:srgbClr val="008FFF"/>
                </a:solidFill>
              </a:rPr>
              <a:t>( </a:t>
            </a:r>
            <a:r>
              <a:rPr lang="ko" sz="1800">
                <a:solidFill>
                  <a:srgbClr val="008FFF"/>
                </a:solidFill>
              </a:rPr>
              <a:t>메타버스 화재 대응 훈련 콘텐츠 </a:t>
            </a:r>
            <a:r>
              <a:rPr lang="ko" sz="2000">
                <a:solidFill>
                  <a:srgbClr val="008FFF"/>
                </a:solidFill>
              </a:rPr>
              <a:t>)</a:t>
            </a:r>
            <a:endParaRPr sz="200">
              <a:solidFill>
                <a:srgbClr val="008FFF"/>
              </a:solidFill>
            </a:endParaRPr>
          </a:p>
        </p:txBody>
      </p:sp>
      <p:sp>
        <p:nvSpPr>
          <p:cNvPr id="298" name="Google Shape;298;p12"/>
          <p:cNvSpPr txBox="1"/>
          <p:nvPr/>
        </p:nvSpPr>
        <p:spPr>
          <a:xfrm>
            <a:off x="231955" y="3462425"/>
            <a:ext cx="1297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환경 구축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12"/>
          <p:cNvSpPr txBox="1"/>
          <p:nvPr>
            <p:ph type="title"/>
          </p:nvPr>
        </p:nvSpPr>
        <p:spPr>
          <a:xfrm>
            <a:off x="808937" y="2269288"/>
            <a:ext cx="2214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600"/>
              <a:buNone/>
            </a:pPr>
            <a:r>
              <a:rPr lang="ko" sz="1000">
                <a:solidFill>
                  <a:srgbClr val="000000"/>
                </a:solidFill>
              </a:rPr>
              <a:t>메타버스 환경 생성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00" name="Google Shape;300;p12"/>
          <p:cNvSpPr txBox="1"/>
          <p:nvPr/>
        </p:nvSpPr>
        <p:spPr>
          <a:xfrm>
            <a:off x="1916920" y="2957350"/>
            <a:ext cx="1430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업데이트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12"/>
          <p:cNvSpPr txBox="1"/>
          <p:nvPr>
            <p:ph type="title"/>
          </p:nvPr>
        </p:nvSpPr>
        <p:spPr>
          <a:xfrm>
            <a:off x="2241931" y="4029263"/>
            <a:ext cx="2214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600"/>
              <a:buNone/>
            </a:pPr>
            <a:r>
              <a:rPr lang="ko" sz="1000">
                <a:solidFill>
                  <a:srgbClr val="000000"/>
                </a:solidFill>
              </a:rPr>
              <a:t>건물 및 가연물 정보 갱신 및 관리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02" name="Google Shape;302;p12"/>
          <p:cNvSpPr txBox="1"/>
          <p:nvPr>
            <p:ph idx="4294967295" type="body"/>
          </p:nvPr>
        </p:nvSpPr>
        <p:spPr>
          <a:xfrm>
            <a:off x="2241931" y="4260188"/>
            <a:ext cx="22149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 sz="900"/>
              <a:t>FDS, Pathfinder 시뮬레이션에 필요한 공간 정보 및 건물 내 가연물 정보를 메타버스 운영자가 정기적으로 갱신하고 최신 상태로 관리할 수 있도록 설계하여 제공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900"/>
          </a:p>
        </p:txBody>
      </p:sp>
      <p:sp>
        <p:nvSpPr>
          <p:cNvPr id="303" name="Google Shape;303;p12"/>
          <p:cNvSpPr txBox="1"/>
          <p:nvPr/>
        </p:nvSpPr>
        <p:spPr>
          <a:xfrm>
            <a:off x="2939400" y="3482825"/>
            <a:ext cx="1878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화재 시나리오 구현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12"/>
          <p:cNvSpPr txBox="1"/>
          <p:nvPr>
            <p:ph type="title"/>
          </p:nvPr>
        </p:nvSpPr>
        <p:spPr>
          <a:xfrm>
            <a:off x="3681909" y="2126350"/>
            <a:ext cx="2214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600"/>
              <a:buNone/>
            </a:pPr>
            <a:r>
              <a:rPr lang="ko" sz="1000">
                <a:solidFill>
                  <a:srgbClr val="000000"/>
                </a:solidFill>
              </a:rPr>
              <a:t>다양한 시나리오의 화재 시뮬레이션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05" name="Google Shape;305;p12"/>
          <p:cNvSpPr txBox="1"/>
          <p:nvPr>
            <p:ph idx="4294967295" type="body"/>
          </p:nvPr>
        </p:nvSpPr>
        <p:spPr>
          <a:xfrm>
            <a:off x="3681909" y="2357275"/>
            <a:ext cx="22149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ko" sz="900"/>
              <a:t>메타버스 공간에 고객의 건물에서 발생할 수 있는 다양한 시나리오의 화재 상황을 구현</a:t>
            </a:r>
            <a:endParaRPr sz="900"/>
          </a:p>
        </p:txBody>
      </p:sp>
      <p:sp>
        <p:nvSpPr>
          <p:cNvPr id="306" name="Google Shape;306;p12"/>
          <p:cNvSpPr txBox="1"/>
          <p:nvPr/>
        </p:nvSpPr>
        <p:spPr>
          <a:xfrm>
            <a:off x="4402774" y="2937975"/>
            <a:ext cx="1910933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화재 상황 대응 훈련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12"/>
          <p:cNvSpPr txBox="1"/>
          <p:nvPr>
            <p:ph type="title"/>
          </p:nvPr>
        </p:nvSpPr>
        <p:spPr>
          <a:xfrm>
            <a:off x="5136125" y="3837600"/>
            <a:ext cx="1991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600"/>
              <a:buNone/>
            </a:pPr>
            <a:r>
              <a:rPr lang="ko" sz="1000">
                <a:solidFill>
                  <a:srgbClr val="000000"/>
                </a:solidFill>
              </a:rPr>
              <a:t>소방관과 일반인을 위한         가상 화재 대응 훈련 콘텐츠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08" name="Google Shape;308;p12"/>
          <p:cNvSpPr txBox="1"/>
          <p:nvPr>
            <p:ph idx="4294967295" type="body"/>
          </p:nvPr>
        </p:nvSpPr>
        <p:spPr>
          <a:xfrm>
            <a:off x="5136125" y="4220925"/>
            <a:ext cx="25557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ko" sz="900"/>
              <a:t>- 소방관을 위한 화재 유형별 화재 진압, 요구조자 탐색 훈련                                                               - 일반인을 위한 조기 화재 진압 및 화재 대피 훈련</a:t>
            </a:r>
            <a:endParaRPr sz="900"/>
          </a:p>
        </p:txBody>
      </p:sp>
      <p:sp>
        <p:nvSpPr>
          <p:cNvPr id="309" name="Google Shape;309;p12"/>
          <p:cNvSpPr txBox="1"/>
          <p:nvPr/>
        </p:nvSpPr>
        <p:spPr>
          <a:xfrm>
            <a:off x="5765400" y="3462425"/>
            <a:ext cx="1878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훈련 결과 피드백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12"/>
          <p:cNvSpPr txBox="1"/>
          <p:nvPr>
            <p:ph type="title"/>
          </p:nvPr>
        </p:nvSpPr>
        <p:spPr>
          <a:xfrm>
            <a:off x="6585599" y="2126350"/>
            <a:ext cx="2214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600"/>
              <a:buNone/>
            </a:pPr>
            <a:r>
              <a:rPr lang="ko" sz="1000">
                <a:solidFill>
                  <a:srgbClr val="000000"/>
                </a:solidFill>
              </a:rPr>
              <a:t>훈련 결과에 대한 피드백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11" name="Google Shape;311;p12"/>
          <p:cNvSpPr txBox="1"/>
          <p:nvPr>
            <p:ph idx="4294967295" type="body"/>
          </p:nvPr>
        </p:nvSpPr>
        <p:spPr>
          <a:xfrm>
            <a:off x="6585599" y="2357275"/>
            <a:ext cx="22149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 sz="900"/>
              <a:t>‘재난 대응 경로 안내 모델’의 분석 결과와 비교하여 보다 신속하고 안전한 화재 대응이 가능하도록 훈련 결과에 대한 피드백 제공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900"/>
          </a:p>
        </p:txBody>
      </p:sp>
      <p:pic>
        <p:nvPicPr>
          <p:cNvPr id="312" name="Google Shape;312;p12"/>
          <p:cNvPicPr preferRelativeResize="0"/>
          <p:nvPr/>
        </p:nvPicPr>
        <p:blipFill rotWithShape="1">
          <a:blip r:embed="rId3">
            <a:alphaModFix/>
          </a:blip>
          <a:srcRect b="48415" l="0" r="0" t="48416"/>
          <a:stretch/>
        </p:blipFill>
        <p:spPr>
          <a:xfrm>
            <a:off x="885125" y="3339575"/>
            <a:ext cx="8265374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12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314" name="Google Shape;314;p12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5" name="Google Shape;315;p12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p12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317" name="Google Shape;317;p12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8" name="Google Shape;318;p12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" name="Google Shape;319;p12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320" name="Google Shape;320;p12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1" name="Google Shape;321;p12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12"/>
          <p:cNvGrpSpPr/>
          <p:nvPr/>
        </p:nvGrpSpPr>
        <p:grpSpPr>
          <a:xfrm>
            <a:off x="2296375" y="3338163"/>
            <a:ext cx="92400" cy="641829"/>
            <a:chOff x="2296375" y="3414363"/>
            <a:chExt cx="92400" cy="641829"/>
          </a:xfrm>
        </p:grpSpPr>
        <p:grpSp>
          <p:nvGrpSpPr>
            <p:cNvPr id="323" name="Google Shape;323;p12"/>
            <p:cNvGrpSpPr/>
            <p:nvPr/>
          </p:nvGrpSpPr>
          <p:grpSpPr>
            <a:xfrm rot="10800000">
              <a:off x="2296375" y="3644367"/>
              <a:ext cx="92400" cy="411825"/>
              <a:chOff x="2070100" y="2563700"/>
              <a:chExt cx="92400" cy="411825"/>
            </a:xfrm>
          </p:grpSpPr>
          <p:cxnSp>
            <p:nvCxnSpPr>
              <p:cNvPr id="324" name="Google Shape;324;p12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25" name="Google Shape;325;p12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26" name="Google Shape;326;p12"/>
            <p:cNvCxnSpPr/>
            <p:nvPr/>
          </p:nvCxnSpPr>
          <p:spPr>
            <a:xfrm rot="10800000">
              <a:off x="2342575" y="3414363"/>
              <a:ext cx="0" cy="22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27" name="Google Shape;327;p12"/>
          <p:cNvSpPr txBox="1"/>
          <p:nvPr>
            <p:ph idx="4294967295" type="body"/>
          </p:nvPr>
        </p:nvSpPr>
        <p:spPr>
          <a:xfrm>
            <a:off x="808937" y="2516875"/>
            <a:ext cx="22149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 sz="900"/>
              <a:t>3D 공간데이터를 토대로 고객의 건물과 동일한 환경의 메타버스 환경 생성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900"/>
          </a:p>
        </p:txBody>
      </p:sp>
      <p:grpSp>
        <p:nvGrpSpPr>
          <p:cNvPr id="328" name="Google Shape;328;p12"/>
          <p:cNvGrpSpPr/>
          <p:nvPr/>
        </p:nvGrpSpPr>
        <p:grpSpPr>
          <a:xfrm>
            <a:off x="3747175" y="2983965"/>
            <a:ext cx="92400" cy="485873"/>
            <a:chOff x="3747175" y="2983965"/>
            <a:chExt cx="92400" cy="485873"/>
          </a:xfrm>
        </p:grpSpPr>
        <p:grpSp>
          <p:nvGrpSpPr>
            <p:cNvPr id="329" name="Google Shape;329;p12"/>
            <p:cNvGrpSpPr/>
            <p:nvPr/>
          </p:nvGrpSpPr>
          <p:grpSpPr>
            <a:xfrm>
              <a:off x="3747175" y="2983965"/>
              <a:ext cx="92400" cy="411825"/>
              <a:chOff x="845575" y="2563700"/>
              <a:chExt cx="92400" cy="411825"/>
            </a:xfrm>
          </p:grpSpPr>
          <p:cxnSp>
            <p:nvCxnSpPr>
              <p:cNvPr id="330" name="Google Shape;330;p12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31" name="Google Shape;331;p12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32" name="Google Shape;332;p12"/>
            <p:cNvCxnSpPr/>
            <p:nvPr/>
          </p:nvCxnSpPr>
          <p:spPr>
            <a:xfrm>
              <a:off x="3793375" y="3325838"/>
              <a:ext cx="0" cy="14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>
                <a:solidFill>
                  <a:srgbClr val="000000"/>
                </a:solidFill>
              </a:rPr>
              <a:t>프로세스 </a:t>
            </a:r>
            <a:r>
              <a:rPr lang="ko" sz="2000">
                <a:solidFill>
                  <a:srgbClr val="008FFF"/>
                </a:solidFill>
              </a:rPr>
              <a:t>( </a:t>
            </a:r>
            <a:r>
              <a:rPr lang="ko" sz="1800">
                <a:solidFill>
                  <a:srgbClr val="008FFF"/>
                </a:solidFill>
              </a:rPr>
              <a:t>화재 감지 및 대응 안내 서비스 </a:t>
            </a:r>
            <a:r>
              <a:rPr lang="ko" sz="2000">
                <a:solidFill>
                  <a:srgbClr val="008FFF"/>
                </a:solidFill>
              </a:rPr>
              <a:t>)</a:t>
            </a:r>
            <a:endParaRPr sz="200">
              <a:solidFill>
                <a:srgbClr val="008FFF"/>
              </a:solidFill>
            </a:endParaRPr>
          </a:p>
        </p:txBody>
      </p:sp>
      <p:sp>
        <p:nvSpPr>
          <p:cNvPr id="338" name="Google Shape;338;p13"/>
          <p:cNvSpPr txBox="1"/>
          <p:nvPr/>
        </p:nvSpPr>
        <p:spPr>
          <a:xfrm>
            <a:off x="-72850" y="3462425"/>
            <a:ext cx="2419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FDS, Pathfinder 시뮬레이션 결과를 수집 및 분석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13"/>
          <p:cNvSpPr txBox="1"/>
          <p:nvPr>
            <p:ph type="title"/>
          </p:nvPr>
        </p:nvSpPr>
        <p:spPr>
          <a:xfrm>
            <a:off x="778212" y="2025813"/>
            <a:ext cx="2214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600"/>
              <a:buNone/>
            </a:pPr>
            <a:r>
              <a:rPr lang="ko" sz="1000">
                <a:solidFill>
                  <a:srgbClr val="000000"/>
                </a:solidFill>
              </a:rPr>
              <a:t>위험도, 피해 결과 분석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40" name="Google Shape;340;p13"/>
          <p:cNvSpPr txBox="1"/>
          <p:nvPr/>
        </p:nvSpPr>
        <p:spPr>
          <a:xfrm>
            <a:off x="1249850" y="2734388"/>
            <a:ext cx="2337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‘재난 대응 경로 안내 모델’ 최적화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13"/>
          <p:cNvSpPr txBox="1"/>
          <p:nvPr>
            <p:ph type="title"/>
          </p:nvPr>
        </p:nvSpPr>
        <p:spPr>
          <a:xfrm>
            <a:off x="2241931" y="4029263"/>
            <a:ext cx="2214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600"/>
              <a:buNone/>
            </a:pPr>
            <a:r>
              <a:rPr lang="ko" sz="1000">
                <a:solidFill>
                  <a:srgbClr val="000000"/>
                </a:solidFill>
              </a:rPr>
              <a:t>시뮬레이션 분석 결과를 딥러닝 모델 알고리즘에 적용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42" name="Google Shape;342;p13"/>
          <p:cNvSpPr txBox="1"/>
          <p:nvPr>
            <p:ph idx="4294967295" type="body"/>
          </p:nvPr>
        </p:nvSpPr>
        <p:spPr>
          <a:xfrm>
            <a:off x="2241924" y="4426725"/>
            <a:ext cx="25557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 sz="900"/>
              <a:t>시뮬레이션 분석 결과를 위험도와 시나리오별 예측 피해 규모를 화재 피해를 최소화할 수 있는 방향으로 ‘재난 대응 경로 안내 모델’ 의 딥러닝 알고리즘에 적용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900"/>
          </a:p>
        </p:txBody>
      </p:sp>
      <p:sp>
        <p:nvSpPr>
          <p:cNvPr id="343" name="Google Shape;343;p13"/>
          <p:cNvSpPr txBox="1"/>
          <p:nvPr/>
        </p:nvSpPr>
        <p:spPr>
          <a:xfrm>
            <a:off x="2939400" y="3482825"/>
            <a:ext cx="1878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화재 발생 조기 감지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13"/>
          <p:cNvSpPr txBox="1"/>
          <p:nvPr>
            <p:ph type="title"/>
          </p:nvPr>
        </p:nvSpPr>
        <p:spPr>
          <a:xfrm>
            <a:off x="3681899" y="2126350"/>
            <a:ext cx="2477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 sz="1000">
                <a:solidFill>
                  <a:srgbClr val="000000"/>
                </a:solidFill>
              </a:rPr>
              <a:t>화재 발생 조기 감지 및 발화점 위치 파악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45" name="Google Shape;345;p13"/>
          <p:cNvSpPr txBox="1"/>
          <p:nvPr>
            <p:ph idx="4294967295" type="body"/>
          </p:nvPr>
        </p:nvSpPr>
        <p:spPr>
          <a:xfrm>
            <a:off x="3681909" y="2357275"/>
            <a:ext cx="22149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ko" sz="900"/>
              <a:t>CCTV, 블랙박스 등 카메라 모듈에 화재 감지 모델을 탑재하여 화재 발생 여부 및 발화점 위치를 조기 파악</a:t>
            </a:r>
            <a:endParaRPr sz="900"/>
          </a:p>
        </p:txBody>
      </p:sp>
      <p:sp>
        <p:nvSpPr>
          <p:cNvPr id="346" name="Google Shape;346;p13"/>
          <p:cNvSpPr txBox="1"/>
          <p:nvPr/>
        </p:nvSpPr>
        <p:spPr>
          <a:xfrm>
            <a:off x="4432125" y="2881150"/>
            <a:ext cx="1732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화재 상황 모니터링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13"/>
          <p:cNvSpPr txBox="1"/>
          <p:nvPr>
            <p:ph type="title"/>
          </p:nvPr>
        </p:nvSpPr>
        <p:spPr>
          <a:xfrm>
            <a:off x="5136125" y="3837600"/>
            <a:ext cx="1991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600"/>
              <a:buNone/>
            </a:pPr>
            <a:r>
              <a:rPr lang="ko" sz="1000">
                <a:solidFill>
                  <a:srgbClr val="000000"/>
                </a:solidFill>
              </a:rPr>
              <a:t>화재 시나리오 예측 및 대응 경로를 분석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48" name="Google Shape;348;p13"/>
          <p:cNvSpPr txBox="1"/>
          <p:nvPr>
            <p:ph idx="4294967295" type="body"/>
          </p:nvPr>
        </p:nvSpPr>
        <p:spPr>
          <a:xfrm>
            <a:off x="5136125" y="4220925"/>
            <a:ext cx="25557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 sz="900"/>
              <a:t>화재 발생 시, 최초 탐지로부터 화재 상황을 모니터링하며 ‘재난 대응 경로 안내 모델’에 메타버스 환경에서 관리되고 있는 공간, 가연물 객체 데이터를 넣어 화재 시나리오 예측 및 대응 경로를 분석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900"/>
          </a:p>
        </p:txBody>
      </p:sp>
      <p:sp>
        <p:nvSpPr>
          <p:cNvPr id="349" name="Google Shape;349;p13"/>
          <p:cNvSpPr txBox="1"/>
          <p:nvPr/>
        </p:nvSpPr>
        <p:spPr>
          <a:xfrm>
            <a:off x="5765400" y="3462425"/>
            <a:ext cx="1878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화재 상황 대응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13"/>
          <p:cNvSpPr txBox="1"/>
          <p:nvPr>
            <p:ph type="title"/>
          </p:nvPr>
        </p:nvSpPr>
        <p:spPr>
          <a:xfrm>
            <a:off x="6585600" y="2126350"/>
            <a:ext cx="2555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600"/>
              <a:buNone/>
            </a:pPr>
            <a:r>
              <a:rPr lang="ko" sz="1000">
                <a:solidFill>
                  <a:srgbClr val="000000"/>
                </a:solidFill>
              </a:rPr>
              <a:t>분석 결과를 토대로 재난 대응 경로를 안내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51" name="Google Shape;351;p13"/>
          <p:cNvSpPr txBox="1"/>
          <p:nvPr>
            <p:ph idx="4294967295" type="body"/>
          </p:nvPr>
        </p:nvSpPr>
        <p:spPr>
          <a:xfrm>
            <a:off x="6585599" y="2357275"/>
            <a:ext cx="22149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ko" sz="900"/>
              <a:t>‘재난 대응 경로 안내 모델’이 분석한 결과로부터 일반인의 피난 경로 및 소방관의 진압, 구조 경로를 안내하여 신속하고 안전한 화재 대응을 도움</a:t>
            </a:r>
            <a:endParaRPr sz="900"/>
          </a:p>
        </p:txBody>
      </p:sp>
      <p:pic>
        <p:nvPicPr>
          <p:cNvPr id="352" name="Google Shape;352;p13"/>
          <p:cNvPicPr preferRelativeResize="0"/>
          <p:nvPr/>
        </p:nvPicPr>
        <p:blipFill rotWithShape="1">
          <a:blip r:embed="rId3">
            <a:alphaModFix/>
          </a:blip>
          <a:srcRect b="48415" l="0" r="0" t="48416"/>
          <a:stretch/>
        </p:blipFill>
        <p:spPr>
          <a:xfrm>
            <a:off x="885125" y="3339575"/>
            <a:ext cx="8265374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13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354" name="Google Shape;354;p13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5" name="Google Shape;355;p13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" name="Google Shape;356;p13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357" name="Google Shape;357;p13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8" name="Google Shape;358;p13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" name="Google Shape;359;p13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360" name="Google Shape;360;p13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61" name="Google Shape;361;p13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2" name="Google Shape;362;p13"/>
          <p:cNvGrpSpPr/>
          <p:nvPr/>
        </p:nvGrpSpPr>
        <p:grpSpPr>
          <a:xfrm>
            <a:off x="2296375" y="3338163"/>
            <a:ext cx="92400" cy="641829"/>
            <a:chOff x="2296375" y="3414363"/>
            <a:chExt cx="92400" cy="641829"/>
          </a:xfrm>
        </p:grpSpPr>
        <p:grpSp>
          <p:nvGrpSpPr>
            <p:cNvPr id="363" name="Google Shape;363;p13"/>
            <p:cNvGrpSpPr/>
            <p:nvPr/>
          </p:nvGrpSpPr>
          <p:grpSpPr>
            <a:xfrm rot="10800000">
              <a:off x="2296375" y="3644367"/>
              <a:ext cx="92400" cy="411825"/>
              <a:chOff x="2070100" y="2563700"/>
              <a:chExt cx="92400" cy="411825"/>
            </a:xfrm>
          </p:grpSpPr>
          <p:cxnSp>
            <p:nvCxnSpPr>
              <p:cNvPr id="364" name="Google Shape;364;p13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65" name="Google Shape;365;p13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66" name="Google Shape;366;p13"/>
            <p:cNvCxnSpPr/>
            <p:nvPr/>
          </p:nvCxnSpPr>
          <p:spPr>
            <a:xfrm rot="10800000">
              <a:off x="2342575" y="3414363"/>
              <a:ext cx="0" cy="22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67" name="Google Shape;367;p13"/>
          <p:cNvSpPr txBox="1"/>
          <p:nvPr>
            <p:ph idx="4294967295" type="body"/>
          </p:nvPr>
        </p:nvSpPr>
        <p:spPr>
          <a:xfrm>
            <a:off x="776897" y="2288275"/>
            <a:ext cx="27042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ko" sz="900"/>
              <a:t>메타버스를 통해 관리한 화재 관련 객체 정보를 이용하여 다양한 시나리오의 FDS, Pathfinder 시뮬레이션 결과를 수집 및 분석</a:t>
            </a:r>
            <a:endParaRPr sz="900"/>
          </a:p>
        </p:txBody>
      </p:sp>
      <p:grpSp>
        <p:nvGrpSpPr>
          <p:cNvPr id="368" name="Google Shape;368;p13"/>
          <p:cNvGrpSpPr/>
          <p:nvPr/>
        </p:nvGrpSpPr>
        <p:grpSpPr>
          <a:xfrm>
            <a:off x="3747175" y="2983965"/>
            <a:ext cx="92400" cy="485873"/>
            <a:chOff x="3747175" y="2983965"/>
            <a:chExt cx="92400" cy="485873"/>
          </a:xfrm>
        </p:grpSpPr>
        <p:grpSp>
          <p:nvGrpSpPr>
            <p:cNvPr id="369" name="Google Shape;369;p13"/>
            <p:cNvGrpSpPr/>
            <p:nvPr/>
          </p:nvGrpSpPr>
          <p:grpSpPr>
            <a:xfrm>
              <a:off x="3747175" y="2983965"/>
              <a:ext cx="92400" cy="411825"/>
              <a:chOff x="845575" y="2563700"/>
              <a:chExt cx="92400" cy="411825"/>
            </a:xfrm>
          </p:grpSpPr>
          <p:cxnSp>
            <p:nvCxnSpPr>
              <p:cNvPr id="370" name="Google Shape;370;p13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71" name="Google Shape;371;p13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72" name="Google Shape;372;p13"/>
            <p:cNvCxnSpPr/>
            <p:nvPr/>
          </p:nvCxnSpPr>
          <p:spPr>
            <a:xfrm>
              <a:off x="3793375" y="3325838"/>
              <a:ext cx="0" cy="14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4"/>
          <p:cNvSpPr txBox="1"/>
          <p:nvPr>
            <p:ph type="title"/>
          </p:nvPr>
        </p:nvSpPr>
        <p:spPr>
          <a:xfrm>
            <a:off x="730000" y="632850"/>
            <a:ext cx="27999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>
                <a:solidFill>
                  <a:srgbClr val="000000"/>
                </a:solidFill>
              </a:rPr>
              <a:t>기대 효과</a:t>
            </a:r>
            <a:endParaRPr/>
          </a:p>
        </p:txBody>
      </p:sp>
      <p:grpSp>
        <p:nvGrpSpPr>
          <p:cNvPr id="378" name="Google Shape;378;p14"/>
          <p:cNvGrpSpPr/>
          <p:nvPr/>
        </p:nvGrpSpPr>
        <p:grpSpPr>
          <a:xfrm>
            <a:off x="744890" y="2174490"/>
            <a:ext cx="7748000" cy="2186154"/>
            <a:chOff x="842600" y="2249295"/>
            <a:chExt cx="7748000" cy="2186154"/>
          </a:xfrm>
        </p:grpSpPr>
        <p:cxnSp>
          <p:nvCxnSpPr>
            <p:cNvPr id="379" name="Google Shape;379;p14"/>
            <p:cNvCxnSpPr/>
            <p:nvPr/>
          </p:nvCxnSpPr>
          <p:spPr>
            <a:xfrm>
              <a:off x="3224350" y="2426322"/>
              <a:ext cx="0" cy="1832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14"/>
            <p:cNvCxnSpPr/>
            <p:nvPr/>
          </p:nvCxnSpPr>
          <p:spPr>
            <a:xfrm>
              <a:off x="5919650" y="2426322"/>
              <a:ext cx="0" cy="1832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381" name="Google Shape;381;p14"/>
            <p:cNvGrpSpPr/>
            <p:nvPr/>
          </p:nvGrpSpPr>
          <p:grpSpPr>
            <a:xfrm>
              <a:off x="5928400" y="2268346"/>
              <a:ext cx="2662200" cy="2148052"/>
              <a:chOff x="5928400" y="2287397"/>
              <a:chExt cx="2662200" cy="2148052"/>
            </a:xfrm>
          </p:grpSpPr>
          <p:sp>
            <p:nvSpPr>
              <p:cNvPr id="382" name="Google Shape;382;p14"/>
              <p:cNvSpPr txBox="1"/>
              <p:nvPr/>
            </p:nvSpPr>
            <p:spPr>
              <a:xfrm>
                <a:off x="5928400" y="2287397"/>
                <a:ext cx="2662200" cy="22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ko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서비스의 고품질화</a:t>
                </a:r>
                <a:endParaRPr b="1" i="0" sz="10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83" name="Google Shape;383;p14"/>
              <p:cNvSpPr txBox="1"/>
              <p:nvPr/>
            </p:nvSpPr>
            <p:spPr>
              <a:xfrm>
                <a:off x="6107050" y="3692349"/>
                <a:ext cx="23049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ko" sz="1100" u="none" cap="none" strike="noStrike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- 소요시간 단축 등 더욱 신속하고 안전한 대응 방안 제시                                       - 현장감, 몰입감을 더욱 높인 가상 환경 훈련 콘텐츠를 제공</a:t>
                </a:r>
                <a:endParaRPr b="1" i="0" sz="1100" u="none" cap="none" strike="noStrik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pic>
            <p:nvPicPr>
              <p:cNvPr id="384" name="Google Shape;384;p1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899500" y="2808697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5" name="Google Shape;385;p14"/>
            <p:cNvGrpSpPr/>
            <p:nvPr/>
          </p:nvGrpSpPr>
          <p:grpSpPr>
            <a:xfrm>
              <a:off x="3537900" y="2249295"/>
              <a:ext cx="2068200" cy="2186154"/>
              <a:chOff x="3537900" y="2249295"/>
              <a:chExt cx="2068200" cy="2186154"/>
            </a:xfrm>
          </p:grpSpPr>
          <p:sp>
            <p:nvSpPr>
              <p:cNvPr id="386" name="Google Shape;386;p14"/>
              <p:cNvSpPr txBox="1"/>
              <p:nvPr/>
            </p:nvSpPr>
            <p:spPr>
              <a:xfrm>
                <a:off x="3687600" y="2249295"/>
                <a:ext cx="1768800" cy="22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ko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발화점 위치 파악의             효용 가치</a:t>
                </a:r>
                <a:endParaRPr b="1" i="0" sz="10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pic>
            <p:nvPicPr>
              <p:cNvPr id="387" name="Google Shape;387;p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212000" y="2770600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8" name="Google Shape;388;p14"/>
              <p:cNvSpPr txBox="1"/>
              <p:nvPr/>
            </p:nvSpPr>
            <p:spPr>
              <a:xfrm>
                <a:off x="3537900" y="3692349"/>
                <a:ext cx="20682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ko" sz="1100" u="none" cap="none" strike="noStrike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화재의 확산 경로, 피해 정도 예측 </a:t>
                </a:r>
                <a:r>
                  <a:rPr b="1" i="0" lang="ko" sz="1100" u="none" cap="none" strike="noStrike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및 </a:t>
                </a:r>
                <a:r>
                  <a:rPr b="1" i="0" lang="ko" sz="1100" u="none" cap="none" strike="noStrike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책임 소재 파악</a:t>
                </a:r>
                <a:r>
                  <a:rPr b="1" i="0" lang="ko" sz="1100" u="none" cap="none" strike="noStrike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에 있어 매우 중요한 자료로 활용 가능</a:t>
                </a:r>
                <a:endParaRPr b="1" i="0" sz="1100" u="none" cap="none" strike="noStrik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89" name="Google Shape;389;p14"/>
            <p:cNvGrpSpPr/>
            <p:nvPr/>
          </p:nvGrpSpPr>
          <p:grpSpPr>
            <a:xfrm>
              <a:off x="842600" y="2268345"/>
              <a:ext cx="2068200" cy="2148054"/>
              <a:chOff x="842600" y="2287395"/>
              <a:chExt cx="2068200" cy="2148054"/>
            </a:xfrm>
          </p:grpSpPr>
          <p:sp>
            <p:nvSpPr>
              <p:cNvPr id="390" name="Google Shape;390;p14"/>
              <p:cNvSpPr txBox="1"/>
              <p:nvPr/>
            </p:nvSpPr>
            <p:spPr>
              <a:xfrm>
                <a:off x="992300" y="2287395"/>
                <a:ext cx="1768800" cy="22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ko" sz="10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지속적 건물 내∙외부            화재 위험 요인 관리</a:t>
                </a:r>
                <a:endParaRPr b="1" i="0" sz="1000" u="none" cap="none" strike="noStrik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pic>
            <p:nvPicPr>
              <p:cNvPr id="391" name="Google Shape;391;p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516700" y="2808700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2" name="Google Shape;392;p14"/>
              <p:cNvSpPr txBox="1"/>
              <p:nvPr/>
            </p:nvSpPr>
            <p:spPr>
              <a:xfrm>
                <a:off x="842600" y="3692349"/>
                <a:ext cx="20682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ko" sz="1100" u="none" cap="none" strike="noStrike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화재 예방 및 정확도 높은 화재 시나리오 예측 가능</a:t>
                </a:r>
                <a:endParaRPr b="1" i="0" sz="1100" u="none" cap="none" strike="noStrik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marR="0" rtl="0" algn="ctr">
                  <a:lnSpc>
                    <a:spcPct val="115000"/>
                  </a:lnSpc>
                  <a:spcBef>
                    <a:spcPts val="1200"/>
                  </a:spcBef>
                  <a:spcAft>
                    <a:spcPts val="160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i="0" lang="ko" sz="1100" u="none" cap="none" strike="noStrike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 </a:t>
                </a:r>
                <a:endParaRPr b="1" i="0" sz="1100" u="none" cap="none" strike="noStrik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"/>
          <p:cNvSpPr txBox="1"/>
          <p:nvPr>
            <p:ph type="title"/>
          </p:nvPr>
        </p:nvSpPr>
        <p:spPr>
          <a:xfrm>
            <a:off x="728344" y="1318650"/>
            <a:ext cx="2207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강성원</a:t>
            </a:r>
            <a:endParaRPr b="0"/>
          </a:p>
        </p:txBody>
      </p:sp>
      <p:sp>
        <p:nvSpPr>
          <p:cNvPr id="398" name="Google Shape;398;p15"/>
          <p:cNvSpPr txBox="1"/>
          <p:nvPr>
            <p:ph idx="1" type="body"/>
          </p:nvPr>
        </p:nvSpPr>
        <p:spPr>
          <a:xfrm>
            <a:off x="797450" y="1965150"/>
            <a:ext cx="22077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 sz="1400"/>
              <a:t>팀장 : 강민주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400"/>
              <a:t>팀원 : 김성민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ko" sz="1400"/>
              <a:t>              정충원</a:t>
            </a:r>
            <a:endParaRPr sz="1400"/>
          </a:p>
        </p:txBody>
      </p:sp>
      <p:pic>
        <p:nvPicPr>
          <p:cNvPr id="399" name="Google Shape;399;p15"/>
          <p:cNvPicPr preferRelativeResize="0"/>
          <p:nvPr/>
        </p:nvPicPr>
        <p:blipFill rotWithShape="1">
          <a:blip r:embed="rId3">
            <a:alphaModFix/>
          </a:blip>
          <a:srcRect b="0" l="9579" r="9579" t="0"/>
          <a:stretch/>
        </p:blipFill>
        <p:spPr>
          <a:xfrm>
            <a:off x="3123150" y="1184600"/>
            <a:ext cx="1978072" cy="32625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5"/>
          <p:cNvSpPr txBox="1"/>
          <p:nvPr/>
        </p:nvSpPr>
        <p:spPr>
          <a:xfrm>
            <a:off x="3202795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팀장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5"/>
          <p:cNvSpPr txBox="1"/>
          <p:nvPr/>
        </p:nvSpPr>
        <p:spPr>
          <a:xfrm>
            <a:off x="3202795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강민주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15"/>
          <p:cNvPicPr preferRelativeResize="0"/>
          <p:nvPr/>
        </p:nvPicPr>
        <p:blipFill rotWithShape="1">
          <a:blip r:embed="rId4">
            <a:alphaModFix/>
          </a:blip>
          <a:srcRect b="0" l="11755" r="11762" t="0"/>
          <a:stretch/>
        </p:blipFill>
        <p:spPr>
          <a:xfrm>
            <a:off x="5146775" y="1184600"/>
            <a:ext cx="1973625" cy="32625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5"/>
          <p:cNvSpPr txBox="1"/>
          <p:nvPr/>
        </p:nvSpPr>
        <p:spPr>
          <a:xfrm>
            <a:off x="5230275" y="3781753"/>
            <a:ext cx="1521000" cy="179100"/>
          </a:xfrm>
          <a:prstGeom prst="rect">
            <a:avLst/>
          </a:prstGeom>
          <a:solidFill>
            <a:srgbClr val="595959">
              <a:alpha val="419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팀원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5"/>
          <p:cNvSpPr txBox="1"/>
          <p:nvPr/>
        </p:nvSpPr>
        <p:spPr>
          <a:xfrm>
            <a:off x="5230277" y="3960772"/>
            <a:ext cx="1521000" cy="407100"/>
          </a:xfrm>
          <a:prstGeom prst="rect">
            <a:avLst/>
          </a:prstGeom>
          <a:solidFill>
            <a:srgbClr val="595959">
              <a:alpha val="419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김성민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15"/>
          <p:cNvPicPr preferRelativeResize="0"/>
          <p:nvPr/>
        </p:nvPicPr>
        <p:blipFill rotWithShape="1">
          <a:blip r:embed="rId5">
            <a:alphaModFix/>
          </a:blip>
          <a:srcRect b="0" l="8827" r="8827" t="0"/>
          <a:stretch/>
        </p:blipFill>
        <p:spPr>
          <a:xfrm>
            <a:off x="7170375" y="1184600"/>
            <a:ext cx="1973625" cy="326259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5"/>
          <p:cNvSpPr txBox="1"/>
          <p:nvPr/>
        </p:nvSpPr>
        <p:spPr>
          <a:xfrm>
            <a:off x="7252904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ko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팀원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7252929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정충원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17800"/>
            <a:ext cx="9144001" cy="46266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16"/>
          <p:cNvGrpSpPr/>
          <p:nvPr/>
        </p:nvGrpSpPr>
        <p:grpSpPr>
          <a:xfrm>
            <a:off x="0" y="0"/>
            <a:ext cx="9020925" cy="514800"/>
            <a:chOff x="0" y="0"/>
            <a:chExt cx="9020925" cy="514800"/>
          </a:xfrm>
        </p:grpSpPr>
        <p:sp>
          <p:nvSpPr>
            <p:cNvPr id="414" name="Google Shape;414;p16"/>
            <p:cNvSpPr txBox="1"/>
            <p:nvPr/>
          </p:nvSpPr>
          <p:spPr>
            <a:xfrm>
              <a:off x="1305825" y="124650"/>
              <a:ext cx="7715100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ko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광주인공지능사관학교 AI모델링Track 사물지능 강성원팀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6"/>
            <p:cNvSpPr txBox="1"/>
            <p:nvPr/>
          </p:nvSpPr>
          <p:spPr>
            <a:xfrm>
              <a:off x="0" y="0"/>
              <a:ext cx="1036800" cy="5148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t" bIns="54000" lIns="54000" spcFirstLastPara="1" rIns="54000" wrap="square" tIns="5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ko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인공지능 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ko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학습용 데이터 구축 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ko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해커톤 대회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16"/>
          <p:cNvSpPr txBox="1"/>
          <p:nvPr>
            <p:ph type="ctrTitle"/>
          </p:nvPr>
        </p:nvSpPr>
        <p:spPr>
          <a:xfrm>
            <a:off x="881850" y="1474850"/>
            <a:ext cx="7688100" cy="1664700"/>
          </a:xfrm>
          <a:prstGeom prst="rect">
            <a:avLst/>
          </a:prstGeom>
          <a:solidFill>
            <a:srgbClr val="ED3021">
              <a:alpha val="26274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" sz="4800">
                <a:solidFill>
                  <a:schemeClr val="lt1"/>
                </a:solidFill>
              </a:rPr>
              <a:t>감사합니다.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"/>
          <p:cNvSpPr txBox="1"/>
          <p:nvPr/>
        </p:nvSpPr>
        <p:spPr>
          <a:xfrm>
            <a:off x="1293850" y="227439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개요</a:t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프로젝트 목표</a:t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시장 파악</a:t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필요성</a:t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3448617" y="227439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대상 잠재 고객</a:t>
            </a:r>
            <a:endParaRPr b="0" i="0" sz="13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아이템 소개</a:t>
            </a:r>
            <a:endParaRPr b="0" i="0" sz="13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해결할 문제</a:t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프로세스</a:t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2"/>
          <p:cNvSpPr txBox="1"/>
          <p:nvPr/>
        </p:nvSpPr>
        <p:spPr>
          <a:xfrm>
            <a:off x="5610439" y="227439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기대 효과</a:t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팀 소개</a:t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2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목차</a:t>
            </a:r>
            <a:endParaRPr/>
          </a:p>
        </p:txBody>
      </p:sp>
      <p:grpSp>
        <p:nvGrpSpPr>
          <p:cNvPr id="190" name="Google Shape;190;p2"/>
          <p:cNvGrpSpPr/>
          <p:nvPr/>
        </p:nvGrpSpPr>
        <p:grpSpPr>
          <a:xfrm>
            <a:off x="0" y="0"/>
            <a:ext cx="9020925" cy="514800"/>
            <a:chOff x="0" y="0"/>
            <a:chExt cx="9020925" cy="514800"/>
          </a:xfrm>
        </p:grpSpPr>
        <p:sp>
          <p:nvSpPr>
            <p:cNvPr id="191" name="Google Shape;191;p2"/>
            <p:cNvSpPr txBox="1"/>
            <p:nvPr/>
          </p:nvSpPr>
          <p:spPr>
            <a:xfrm>
              <a:off x="1305825" y="124650"/>
              <a:ext cx="7715100" cy="307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ko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광주인공지능사관학교 AI모델링Track 사물지능 강성원팀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"/>
            <p:cNvSpPr txBox="1"/>
            <p:nvPr/>
          </p:nvSpPr>
          <p:spPr>
            <a:xfrm>
              <a:off x="0" y="0"/>
              <a:ext cx="1036800" cy="514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54000" lIns="54000" spcFirstLastPara="1" rIns="54000" wrap="square" tIns="540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ko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인공지능 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ko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학습용 데이터 구축 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ko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해커톤 대회</a:t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개요</a:t>
            </a:r>
            <a:endParaRPr/>
          </a:p>
        </p:txBody>
      </p:sp>
      <p:sp>
        <p:nvSpPr>
          <p:cNvPr id="198" name="Google Shape;198;p3"/>
          <p:cNvSpPr txBox="1"/>
          <p:nvPr>
            <p:ph idx="1" type="body"/>
          </p:nvPr>
        </p:nvSpPr>
        <p:spPr>
          <a:xfrm>
            <a:off x="1458700" y="1743550"/>
            <a:ext cx="7122900" cy="30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ko" sz="1600">
                <a:solidFill>
                  <a:srgbClr val="000000"/>
                </a:solidFill>
              </a:rPr>
              <a:t>보다 체계적이고 신속한 화재 대응</a:t>
            </a:r>
            <a:r>
              <a:rPr lang="ko" sz="1600">
                <a:solidFill>
                  <a:srgbClr val="000000"/>
                </a:solidFill>
              </a:rPr>
              <a:t>이 가능할 수 있도록 하는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ko" sz="1600">
                <a:solidFill>
                  <a:srgbClr val="000000"/>
                </a:solidFill>
              </a:rPr>
              <a:t>화재 조기 감지, 대응 안내 및 가상 훈련 콘텐츠 제공 서비스를 제안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" sz="1200"/>
              <a:t>프로젝트 목표</a:t>
            </a:r>
            <a:endParaRPr sz="1200"/>
          </a:p>
        </p:txBody>
      </p:sp>
      <p:sp>
        <p:nvSpPr>
          <p:cNvPr id="204" name="Google Shape;204;p4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 sz="25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화재 시, </a:t>
            </a:r>
            <a:endParaRPr sz="25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 sz="25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서비스 </a:t>
            </a:r>
            <a:r>
              <a:rPr lang="ko" sz="25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구매자 및 건물의 이용객이</a:t>
            </a:r>
            <a:r>
              <a:rPr lang="ko" sz="25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endParaRPr sz="25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 sz="25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화재에 신속하고 안전한 대응을 할 수 있다.</a:t>
            </a:r>
            <a:endParaRPr sz="25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"/>
          <p:cNvPicPr preferRelativeResize="0"/>
          <p:nvPr/>
        </p:nvPicPr>
        <p:blipFill rotWithShape="1">
          <a:blip r:embed="rId3">
            <a:alphaModFix/>
          </a:blip>
          <a:srcRect b="18573" l="0" r="0" t="0"/>
          <a:stretch/>
        </p:blipFill>
        <p:spPr>
          <a:xfrm>
            <a:off x="0" y="482200"/>
            <a:ext cx="9144000" cy="46612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FF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4800"/>
              <a:buNone/>
            </a:pPr>
            <a:r>
              <a:rPr lang="ko">
                <a:solidFill>
                  <a:srgbClr val="9C0606"/>
                </a:solidFill>
                <a:highlight>
                  <a:schemeClr val="lt1"/>
                </a:highlight>
              </a:rPr>
              <a:t>시장 파악</a:t>
            </a:r>
            <a:endParaRPr>
              <a:solidFill>
                <a:srgbClr val="9C0606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6"/>
          <p:cNvPicPr preferRelativeResize="0"/>
          <p:nvPr/>
        </p:nvPicPr>
        <p:blipFill rotWithShape="1">
          <a:blip r:embed="rId3">
            <a:alphaModFix/>
          </a:blip>
          <a:srcRect b="0" l="0" r="47047" t="0"/>
          <a:stretch/>
        </p:blipFill>
        <p:spPr>
          <a:xfrm>
            <a:off x="4340547" y="1008050"/>
            <a:ext cx="3862550" cy="37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6"/>
          <p:cNvSpPr/>
          <p:nvPr/>
        </p:nvSpPr>
        <p:spPr>
          <a:xfrm rot="-1340786">
            <a:off x="5360339" y="4066326"/>
            <a:ext cx="527083" cy="260841"/>
          </a:xfrm>
          <a:prstGeom prst="rightArrow">
            <a:avLst>
              <a:gd fmla="val 30777" name="adj1"/>
              <a:gd fmla="val 52963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"/>
          <p:cNvSpPr/>
          <p:nvPr/>
        </p:nvSpPr>
        <p:spPr>
          <a:xfrm rot="-2631496">
            <a:off x="6343349" y="3507888"/>
            <a:ext cx="904923" cy="325049"/>
          </a:xfrm>
          <a:prstGeom prst="rightArrow">
            <a:avLst>
              <a:gd fmla="val 30777" name="adj1"/>
              <a:gd fmla="val 52963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시장 파악</a:t>
            </a:r>
            <a:endParaRPr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b="0" lang="ko"/>
              <a:t>메타버스 시장</a:t>
            </a:r>
            <a:endParaRPr b="0"/>
          </a:p>
        </p:txBody>
      </p:sp>
      <p:sp>
        <p:nvSpPr>
          <p:cNvPr id="219" name="Google Shape;219;p6"/>
          <p:cNvSpPr txBox="1"/>
          <p:nvPr/>
        </p:nvSpPr>
        <p:spPr>
          <a:xfrm>
            <a:off x="4572000" y="4566585"/>
            <a:ext cx="9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약 64조원</a:t>
            </a:r>
            <a:endParaRPr/>
          </a:p>
        </p:txBody>
      </p:sp>
      <p:sp>
        <p:nvSpPr>
          <p:cNvPr id="220" name="Google Shape;220;p6"/>
          <p:cNvSpPr txBox="1"/>
          <p:nvPr/>
        </p:nvSpPr>
        <p:spPr>
          <a:xfrm>
            <a:off x="5691825" y="4566585"/>
            <a:ext cx="107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약 677조원</a:t>
            </a:r>
            <a:endParaRPr/>
          </a:p>
        </p:txBody>
      </p:sp>
      <p:sp>
        <p:nvSpPr>
          <p:cNvPr id="221" name="Google Shape;221;p6"/>
          <p:cNvSpPr txBox="1"/>
          <p:nvPr/>
        </p:nvSpPr>
        <p:spPr>
          <a:xfrm>
            <a:off x="6911730" y="4566585"/>
            <a:ext cx="117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약 2194조원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시장 파악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0" lang="ko"/>
              <a:t>2</a:t>
            </a:r>
            <a:endParaRPr b="0"/>
          </a:p>
        </p:txBody>
      </p:sp>
      <p:pic>
        <p:nvPicPr>
          <p:cNvPr id="227" name="Google Shape;22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7425" y="1318650"/>
            <a:ext cx="5864774" cy="373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7"/>
          <p:cNvGrpSpPr/>
          <p:nvPr/>
        </p:nvGrpSpPr>
        <p:grpSpPr>
          <a:xfrm>
            <a:off x="4461125" y="1964800"/>
            <a:ext cx="3654025" cy="2761200"/>
            <a:chOff x="4585300" y="1757925"/>
            <a:chExt cx="3654025" cy="2761200"/>
          </a:xfrm>
        </p:grpSpPr>
        <p:sp>
          <p:nvSpPr>
            <p:cNvPr id="229" name="Google Shape;229;p7"/>
            <p:cNvSpPr/>
            <p:nvPr/>
          </p:nvSpPr>
          <p:spPr>
            <a:xfrm>
              <a:off x="4585300" y="1757925"/>
              <a:ext cx="927000" cy="2761200"/>
            </a:xfrm>
            <a:prstGeom prst="rect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337900" y="1757925"/>
              <a:ext cx="927000" cy="2761200"/>
            </a:xfrm>
            <a:prstGeom prst="rect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7312325" y="1757925"/>
              <a:ext cx="927000" cy="2761200"/>
            </a:xfrm>
            <a:prstGeom prst="rect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필요성</a:t>
            </a:r>
            <a:endParaRPr/>
          </a:p>
        </p:txBody>
      </p:sp>
      <p:sp>
        <p:nvSpPr>
          <p:cNvPr id="237" name="Google Shape;237;p8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ko" sz="1700"/>
              <a:t>다중 이용 시설에 보다 체계적인 화재 대응 시스템이 필요</a:t>
            </a:r>
            <a:endParaRPr sz="1700"/>
          </a:p>
        </p:txBody>
      </p:sp>
      <p:sp>
        <p:nvSpPr>
          <p:cNvPr id="239" name="Google Shape;239;p8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8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ko" sz="1700"/>
              <a:t>기존 경험 기반 대응 방식의 한계</a:t>
            </a:r>
            <a:endParaRPr sz="1100"/>
          </a:p>
        </p:txBody>
      </p:sp>
      <p:sp>
        <p:nvSpPr>
          <p:cNvPr id="241" name="Google Shape;241;p8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ko" sz="1700"/>
              <a:t>실제 소방 훈련에 있어 인적, 물적 한계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100"/>
          </a:p>
        </p:txBody>
      </p:sp>
      <p:sp>
        <p:nvSpPr>
          <p:cNvPr id="243" name="Google Shape;243;p8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ko" sz="1700"/>
              <a:t>소방 훈련 중 부상의 위험에 노출될 수 있음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"/>
              <a:t>대상 잠재고객</a:t>
            </a:r>
            <a:endParaRPr/>
          </a:p>
        </p:txBody>
      </p:sp>
      <p:sp>
        <p:nvSpPr>
          <p:cNvPr id="250" name="Google Shape;250;p9"/>
          <p:cNvSpPr txBox="1"/>
          <p:nvPr>
            <p:ph idx="1" type="body"/>
          </p:nvPr>
        </p:nvSpPr>
        <p:spPr>
          <a:xfrm>
            <a:off x="721225" y="1965150"/>
            <a:ext cx="44256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ko" sz="1500"/>
              <a:t>화재가 발생할 수 있는 건물 단위의 기관(및 조직)</a:t>
            </a:r>
            <a:endParaRPr sz="1500"/>
          </a:p>
        </p:txBody>
      </p:sp>
      <p:sp>
        <p:nvSpPr>
          <p:cNvPr id="251" name="Google Shape;251;p9"/>
          <p:cNvSpPr txBox="1"/>
          <p:nvPr/>
        </p:nvSpPr>
        <p:spPr>
          <a:xfrm>
            <a:off x="734530" y="30831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    | </a:t>
            </a:r>
            <a:r>
              <a:rPr b="0" i="0" lang="k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소방청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 txBox="1"/>
          <p:nvPr/>
        </p:nvSpPr>
        <p:spPr>
          <a:xfrm>
            <a:off x="734530" y="33444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    |</a:t>
            </a:r>
            <a:r>
              <a:rPr b="1" i="0" lang="ko" sz="100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ko" sz="1000" u="none" cap="none" strike="noStrike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k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공공 기관(시청, 교육청, 학교, 도서관, 은행)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 txBox="1"/>
          <p:nvPr/>
        </p:nvSpPr>
        <p:spPr>
          <a:xfrm>
            <a:off x="734530" y="3605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    |</a:t>
            </a:r>
            <a:r>
              <a:rPr b="1" i="0" lang="ko" sz="1000" u="none" cap="none" strike="noStrike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k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공공 시설(지하철, 역 등)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 txBox="1"/>
          <p:nvPr/>
        </p:nvSpPr>
        <p:spPr>
          <a:xfrm>
            <a:off x="734530" y="38670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    |</a:t>
            </a:r>
            <a:r>
              <a:rPr b="1" i="0" lang="k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k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대기업</a:t>
            </a:r>
            <a:endParaRPr b="0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9"/>
          <p:cNvSpPr txBox="1"/>
          <p:nvPr/>
        </p:nvSpPr>
        <p:spPr>
          <a:xfrm>
            <a:off x="734530" y="41283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    | </a:t>
            </a:r>
            <a:r>
              <a:rPr b="0" i="0" lang="ko" sz="1000" u="none" cap="none" strike="noStrike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b="0" i="0" lang="ko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다중 이용 시설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9"/>
          <p:cNvPicPr preferRelativeResize="0"/>
          <p:nvPr/>
        </p:nvPicPr>
        <p:blipFill rotWithShape="1">
          <a:blip r:embed="rId3">
            <a:alphaModFix/>
          </a:blip>
          <a:srcRect b="0" l="4537" r="4536" t="0"/>
          <a:stretch/>
        </p:blipFill>
        <p:spPr>
          <a:xfrm>
            <a:off x="5146750" y="1184600"/>
            <a:ext cx="1977667" cy="326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9"/>
          <p:cNvPicPr preferRelativeResize="0"/>
          <p:nvPr/>
        </p:nvPicPr>
        <p:blipFill rotWithShape="1">
          <a:blip r:embed="rId4">
            <a:alphaModFix/>
          </a:blip>
          <a:srcRect b="0" l="9376" r="9368" t="0"/>
          <a:stretch/>
        </p:blipFill>
        <p:spPr>
          <a:xfrm>
            <a:off x="7172149" y="1184609"/>
            <a:ext cx="1971850" cy="161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9"/>
          <p:cNvPicPr preferRelativeResize="0"/>
          <p:nvPr/>
        </p:nvPicPr>
        <p:blipFill rotWithShape="1">
          <a:blip r:embed="rId5">
            <a:alphaModFix/>
          </a:blip>
          <a:srcRect b="0" l="9216" r="9209" t="0"/>
          <a:stretch/>
        </p:blipFill>
        <p:spPr>
          <a:xfrm>
            <a:off x="7172149" y="2835640"/>
            <a:ext cx="1971840" cy="1611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00BFA5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